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1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2" r:id="rId11"/>
    <p:sldId id="273" r:id="rId12"/>
    <p:sldId id="274" r:id="rId13"/>
    <p:sldId id="275" r:id="rId14"/>
    <p:sldId id="276" r:id="rId15"/>
    <p:sldId id="267" r:id="rId16"/>
    <p:sldId id="277" r:id="rId17"/>
    <p:sldId id="278" r:id="rId18"/>
    <p:sldId id="279" r:id="rId19"/>
    <p:sldId id="270" r:id="rId20"/>
    <p:sldId id="271" r:id="rId21"/>
    <p:sldId id="269" r:id="rId22"/>
    <p:sldId id="268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73835" autoAdjust="0"/>
  </p:normalViewPr>
  <p:slideViewPr>
    <p:cSldViewPr>
      <p:cViewPr>
        <p:scale>
          <a:sx n="88" d="100"/>
          <a:sy n="88" d="100"/>
        </p:scale>
        <p:origin x="-16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D2F-4B43-4D17-B335-1C71883D173E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37AD0-CFF7-46D1-8643-D99C279F5F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1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Service-orientation requires a change in how business and application logic are viewed and automated. </a:t>
            </a:r>
          </a:p>
          <a:p>
            <a:pPr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therefore also requires that Web services be utilized and designed in a specific manner.</a:t>
            </a:r>
          </a:p>
          <a:p>
            <a:pPr>
              <a:buFontTx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Though this ultimate goal is attainable, it requires investment, analysis, and, above all, a high degree of standardization. </a:t>
            </a:r>
          </a:p>
          <a:p>
            <a:pPr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 SOAs become more common, there will be good and not so good implementations.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DA4F0F6-51C1-4569-91C7-FD3475B20250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 5</a:t>
            </a:r>
          </a:p>
          <a:p>
            <a:r>
              <a:rPr lang="en-US" dirty="0" smtClean="0"/>
              <a:t>By: Faraz Ahmed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Expose : relevant services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Compose : into complicated services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Consume: new services into projects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Oriented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7" y="2667000"/>
            <a:ext cx="435292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530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Oriented Stack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548063" cy="229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00" y="44196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 Processes are a collection of services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48768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can be a service as well!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75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Oriented Stack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548063" cy="229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4196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Policies: Rules and conditions under which service made available to consumers.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217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Oriented Stack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548063" cy="229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419600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Transaction is the set of attributes that might be applied to a group of </a:t>
            </a:r>
            <a:r>
              <a:rPr lang="en-US" sz="1200" dirty="0" smtClean="0"/>
              <a:t>services </a:t>
            </a:r>
            <a:r>
              <a:rPr lang="en-US" sz="1200" dirty="0"/>
              <a:t>to deliver a consistent result</a:t>
            </a:r>
          </a:p>
        </p:txBody>
      </p:sp>
    </p:spTree>
    <p:extLst>
      <p:ext uri="{BB962C8B-B14F-4D97-AF65-F5344CB8AC3E}">
        <p14:creationId xmlns:p14="http://schemas.microsoft.com/office/powerpoint/2010/main" val="800890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Reuse of legacy IT assets</a:t>
            </a:r>
          </a:p>
          <a:p>
            <a:endParaRPr lang="en-US" dirty="0"/>
          </a:p>
          <a:p>
            <a:r>
              <a:rPr lang="en-US" dirty="0" smtClean="0"/>
              <a:t>Reduce cost and increase reuse</a:t>
            </a:r>
          </a:p>
          <a:p>
            <a:endParaRPr lang="en-US" dirty="0" smtClean="0"/>
          </a:p>
          <a:p>
            <a:r>
              <a:rPr lang="en-US" dirty="0" smtClean="0"/>
              <a:t>Rapidly respond to market changes</a:t>
            </a:r>
          </a:p>
          <a:p>
            <a:endParaRPr lang="en-US" dirty="0" smtClean="0"/>
          </a:p>
          <a:p>
            <a:r>
              <a:rPr lang="en-US" dirty="0" smtClean="0"/>
              <a:t>Implementation is hidden from consumers</a:t>
            </a:r>
          </a:p>
          <a:p>
            <a:endParaRPr lang="en-US" dirty="0" smtClean="0"/>
          </a:p>
          <a:p>
            <a:r>
              <a:rPr lang="en-US" dirty="0" smtClean="0"/>
              <a:t>Smaller projects (services) are more agile</a:t>
            </a:r>
          </a:p>
          <a:p>
            <a:endParaRPr lang="en-US" dirty="0" smtClean="0"/>
          </a:p>
          <a:p>
            <a:r>
              <a:rPr lang="en-US" dirty="0" smtClean="0"/>
              <a:t>Simplified testing</a:t>
            </a:r>
          </a:p>
          <a:p>
            <a:endParaRPr lang="en-US" dirty="0"/>
          </a:p>
          <a:p>
            <a:r>
              <a:rPr lang="en-US" dirty="0" smtClean="0"/>
              <a:t>Easier to integrate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to point web services are often rigid. Cannot sustain changes</a:t>
            </a:r>
          </a:p>
          <a:p>
            <a:endParaRPr lang="en-US" dirty="0"/>
          </a:p>
          <a:p>
            <a:r>
              <a:rPr lang="en-US" dirty="0" smtClean="0"/>
              <a:t>You end up with spaghetti style communication between web services</a:t>
            </a:r>
          </a:p>
          <a:p>
            <a:endParaRPr lang="en-US" dirty="0"/>
          </a:p>
          <a:p>
            <a:r>
              <a:rPr lang="en-US" dirty="0" smtClean="0"/>
              <a:t>Multiple protocols and hence multiple adapters. Increase costs.</a:t>
            </a:r>
          </a:p>
        </p:txBody>
      </p:sp>
    </p:spTree>
    <p:extLst>
      <p:ext uri="{BB962C8B-B14F-4D97-AF65-F5344CB8AC3E}">
        <p14:creationId xmlns:p14="http://schemas.microsoft.com/office/powerpoint/2010/main" val="3008230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Service 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81400"/>
            <a:ext cx="7467600" cy="2408325"/>
          </a:xfrm>
        </p:spPr>
        <p:txBody>
          <a:bodyPr/>
          <a:lstStyle/>
          <a:p>
            <a:r>
              <a:rPr lang="en-US" dirty="0" smtClean="0"/>
              <a:t>Performs virtualization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14" y="1676400"/>
            <a:ext cx="556260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4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Enterprise Service Bus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2743200"/>
            <a:ext cx="75247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71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br>
              <a:rPr lang="en-US" dirty="0" smtClean="0"/>
            </a:br>
            <a:r>
              <a:rPr lang="en-US" dirty="0" smtClean="0"/>
              <a:t>Presentation Oriented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em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  <a:r>
              <a:rPr lang="en-US" dirty="0" smtClean="0"/>
              <a:t>Faraz Ahmed</a:t>
            </a:r>
            <a:r>
              <a:rPr lang="en-US" dirty="0" smtClean="0">
                <a:solidFill>
                  <a:srgbClr val="FF0000"/>
                </a:solidFill>
              </a:rPr>
              <a:t>&lt;/</a:t>
            </a:r>
            <a:r>
              <a:rPr lang="en-US" dirty="0" err="1" smtClean="0">
                <a:solidFill>
                  <a:srgbClr val="FF0000"/>
                </a:solidFill>
              </a:rPr>
              <a:t>em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br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</a:p>
          <a:p>
            <a:pPr>
              <a:buNone/>
            </a:pPr>
            <a:r>
              <a:rPr lang="en-US" dirty="0" smtClean="0"/>
              <a:t>Advanced Web Applications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</a:t>
            </a:r>
            <a:r>
              <a:rPr lang="en-US" dirty="0" err="1" smtClean="0">
                <a:solidFill>
                  <a:srgbClr val="FF0000"/>
                </a:solidFill>
              </a:rPr>
              <a:t>br</a:t>
            </a:r>
            <a:r>
              <a:rPr lang="en-US" dirty="0" smtClean="0">
                <a:solidFill>
                  <a:srgbClr val="FF0000"/>
                </a:solidFill>
              </a:rPr>
              <a:t>&gt;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&lt;strong&gt;</a:t>
            </a:r>
            <a:r>
              <a:rPr lang="en-US" dirty="0" smtClean="0"/>
              <a:t>SZABIST, Karachi</a:t>
            </a:r>
            <a:r>
              <a:rPr lang="en-US" dirty="0" smtClean="0">
                <a:solidFill>
                  <a:srgbClr val="FF0000"/>
                </a:solidFill>
              </a:rPr>
              <a:t>&lt;/strong&gt;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RESULT</a:t>
            </a:r>
          </a:p>
          <a:p>
            <a:r>
              <a:rPr lang="en-US" i="1" dirty="0" smtClean="0"/>
              <a:t>Faraz Ahmed</a:t>
            </a:r>
          </a:p>
          <a:p>
            <a:r>
              <a:rPr lang="en-US" dirty="0" smtClean="0"/>
              <a:t>Advanced Web Applications</a:t>
            </a:r>
          </a:p>
          <a:p>
            <a:r>
              <a:rPr lang="en-US" b="1" dirty="0" smtClean="0"/>
              <a:t>SZABIST, Karachi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are design patterns? Explain 1 in detail.</a:t>
            </a:r>
          </a:p>
          <a:p>
            <a:endParaRPr lang="en-US" dirty="0"/>
          </a:p>
          <a:p>
            <a:r>
              <a:rPr lang="en-US" dirty="0" smtClean="0"/>
              <a:t>What are web services? </a:t>
            </a:r>
          </a:p>
          <a:p>
            <a:endParaRPr lang="en-US" dirty="0"/>
          </a:p>
          <a:p>
            <a:r>
              <a:rPr lang="en-US" dirty="0" smtClean="0"/>
              <a:t>List and explain 4 verbs used in HTTP.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29721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</a:t>
            </a:r>
            <a:br>
              <a:rPr lang="en-US" dirty="0" smtClean="0"/>
            </a:br>
            <a:r>
              <a:rPr lang="en-US" dirty="0" smtClean="0"/>
              <a:t>Content Oriented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&lt;Subject&gt;</a:t>
            </a:r>
          </a:p>
          <a:p>
            <a:pPr>
              <a:buNone/>
            </a:pPr>
            <a:r>
              <a:rPr lang="en-US" dirty="0" smtClean="0"/>
              <a:t>&lt;Teacher&gt;Faraz Ahmed&lt;/Teacher&gt;</a:t>
            </a:r>
          </a:p>
          <a:p>
            <a:pPr>
              <a:buNone/>
            </a:pPr>
            <a:r>
              <a:rPr lang="en-US" dirty="0" smtClean="0"/>
              <a:t>&lt;Course&gt;AWT&lt;/Course&gt;</a:t>
            </a:r>
          </a:p>
          <a:p>
            <a:pPr>
              <a:buNone/>
            </a:pPr>
            <a:r>
              <a:rPr lang="en-US" dirty="0" smtClean="0"/>
              <a:t>&lt;University&gt;SZABIST&lt;/University&gt;</a:t>
            </a:r>
          </a:p>
          <a:p>
            <a:pPr>
              <a:buNone/>
            </a:pPr>
            <a:r>
              <a:rPr lang="en-US" dirty="0" smtClean="0"/>
              <a:t>&lt;/Subject&gt;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self-describing data in worldwide standardized, non-proprietary format</a:t>
            </a:r>
          </a:p>
          <a:p>
            <a:endParaRPr lang="en-US" dirty="0" smtClean="0"/>
          </a:p>
          <a:p>
            <a:r>
              <a:rPr lang="en-US" dirty="0" smtClean="0"/>
              <a:t>Structured data and knowledge exchange for enterprises in various industries</a:t>
            </a:r>
          </a:p>
          <a:p>
            <a:endParaRPr lang="en-US" dirty="0" smtClean="0"/>
          </a:p>
          <a:p>
            <a:r>
              <a:rPr lang="en-US" dirty="0" smtClean="0"/>
              <a:t>Integration of information from different sources  (into uniform documents)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Create a </a:t>
            </a:r>
            <a:r>
              <a:rPr lang="en-US" dirty="0" err="1" smtClean="0"/>
              <a:t>RESTful</a:t>
            </a:r>
            <a:r>
              <a:rPr lang="en-US" dirty="0" smtClean="0"/>
              <a:t> </a:t>
            </a:r>
            <a:r>
              <a:rPr lang="en-US" dirty="0" err="1" smtClean="0"/>
              <a:t>webservice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a SOA web application</a:t>
            </a:r>
          </a:p>
          <a:p>
            <a:endParaRPr lang="en-US" dirty="0" smtClean="0"/>
          </a:p>
          <a:p>
            <a:r>
              <a:rPr lang="en-US" dirty="0" smtClean="0"/>
              <a:t>Tools: ASP.NET, C# or VB.NET, WCF or simple WS-*</a:t>
            </a:r>
          </a:p>
          <a:p>
            <a:endParaRPr lang="en-US" dirty="0" smtClean="0"/>
          </a:p>
          <a:p>
            <a:r>
              <a:rPr lang="en-US" dirty="0" smtClean="0"/>
              <a:t>Submission date: next class after midterm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Oriented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    A paradigm for organizing and utilizing distributed capabilities that may be under the control of different ownership domains. It provides a uniform means to offer, discover, interact with and use capabilities to produce desired effects consistent with measurable preconditions and expectations. ~ OASIS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 (contd.)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Need for orchestration</a:t>
            </a:r>
          </a:p>
          <a:p>
            <a:endParaRPr lang="en-US" dirty="0" smtClean="0"/>
          </a:p>
          <a:p>
            <a:r>
              <a:rPr lang="en-US" dirty="0" smtClean="0"/>
              <a:t>Need to find services and utilize them in an autonomous way.</a:t>
            </a:r>
          </a:p>
          <a:p>
            <a:endParaRPr lang="en-US" dirty="0" smtClean="0"/>
          </a:p>
          <a:p>
            <a:r>
              <a:rPr lang="en-US" dirty="0" smtClean="0"/>
              <a:t>A repository? </a:t>
            </a:r>
          </a:p>
          <a:p>
            <a:endParaRPr lang="en-US" dirty="0" smtClean="0"/>
          </a:p>
          <a:p>
            <a:r>
              <a:rPr lang="en-US" dirty="0" smtClean="0"/>
              <a:t>Simple, abstract interface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Reusable logic is divided into services </a:t>
            </a:r>
          </a:p>
          <a:p>
            <a:r>
              <a:rPr lang="en-US" dirty="0" smtClean="0"/>
              <a:t>Services abstract underlying logic </a:t>
            </a:r>
          </a:p>
          <a:p>
            <a:r>
              <a:rPr lang="en-US" dirty="0" smtClean="0"/>
              <a:t>Services are </a:t>
            </a:r>
            <a:r>
              <a:rPr lang="en-US" dirty="0" err="1" smtClean="0"/>
              <a:t>composable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Services are autonomous </a:t>
            </a:r>
          </a:p>
          <a:p>
            <a:r>
              <a:rPr lang="en-US" dirty="0" smtClean="0"/>
              <a:t>Services share a formal contract  </a:t>
            </a:r>
          </a:p>
          <a:p>
            <a:r>
              <a:rPr lang="en-US" dirty="0" smtClean="0"/>
              <a:t>Services are loosely coupled </a:t>
            </a:r>
          </a:p>
          <a:p>
            <a:r>
              <a:rPr lang="en-US" dirty="0" smtClean="0"/>
              <a:t>Services are stateless </a:t>
            </a:r>
          </a:p>
          <a:p>
            <a:r>
              <a:rPr lang="en-US" dirty="0" smtClean="0"/>
              <a:t>Services are discoverable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 Myth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application using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webservices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a SOA application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 Myth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Wingdings" pitchFamily="2" charset="2"/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“If you understand Web services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won’t have a problem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building SOA.”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SQA Myth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Wingdings" pitchFamily="2" charset="2"/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“Once you go SOA,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everything becomes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interoperable.”</a:t>
            </a:r>
          </a:p>
          <a:p>
            <a:pPr marL="0" indent="0">
              <a:buFont typeface="Wingdings" pitchFamily="2" charset="2"/>
              <a:buNone/>
            </a:pPr>
            <a:endPara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DBMS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 single ‘wrapper’ on autonomous databases.</a:t>
            </a:r>
          </a:p>
          <a:p>
            <a:endParaRPr lang="en-US" dirty="0" smtClean="0"/>
          </a:p>
          <a:p>
            <a:r>
              <a:rPr lang="en-US" dirty="0" smtClean="0"/>
              <a:t>The inputs are decomposed and sent to individual databases. </a:t>
            </a:r>
          </a:p>
          <a:p>
            <a:endParaRPr lang="en-US" dirty="0" smtClean="0"/>
          </a:p>
          <a:p>
            <a:r>
              <a:rPr lang="en-US" dirty="0" smtClean="0"/>
              <a:t>The output results are merged into a single result set</a:t>
            </a:r>
          </a:p>
          <a:p>
            <a:endParaRPr lang="en-US" dirty="0" smtClean="0"/>
          </a:p>
          <a:p>
            <a:r>
              <a:rPr lang="en-US" dirty="0" smtClean="0"/>
              <a:t>Can be loosely coupled (schema of individuals known) or tightly coupled.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1335</TotalTime>
  <Words>582</Words>
  <Application>Microsoft Office PowerPoint</Application>
  <PresentationFormat>On-screen Show (4:3)</PresentationFormat>
  <Paragraphs>135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Sketchbook</vt:lpstr>
      <vt:lpstr>Advanced Web Technologies</vt:lpstr>
      <vt:lpstr>Quiz #1</vt:lpstr>
      <vt:lpstr>Service Oriented Architecture</vt:lpstr>
      <vt:lpstr>SOA (contd.) </vt:lpstr>
      <vt:lpstr>Features</vt:lpstr>
      <vt:lpstr>SOA Myth 1</vt:lpstr>
      <vt:lpstr>SOA Myth 2</vt:lpstr>
      <vt:lpstr>SQA Myth 3</vt:lpstr>
      <vt:lpstr>Federated DBMS</vt:lpstr>
      <vt:lpstr>SOA Life Cycle</vt:lpstr>
      <vt:lpstr>Service Oriented Stack</vt:lpstr>
      <vt:lpstr>Service Oriented Stack</vt:lpstr>
      <vt:lpstr>Service Oriented Stack</vt:lpstr>
      <vt:lpstr>Service Oriented Stack</vt:lpstr>
      <vt:lpstr>Benefits</vt:lpstr>
      <vt:lpstr>Basic Web services</vt:lpstr>
      <vt:lpstr>Enterprise Service Bus</vt:lpstr>
      <vt:lpstr>Enterprise Service Bus</vt:lpstr>
      <vt:lpstr>HTML  Presentation Oriented</vt:lpstr>
      <vt:lpstr>XML Content Oriented</vt:lpstr>
      <vt:lpstr>XML</vt:lpstr>
      <vt:lpstr>Assignment #2</vt:lpstr>
      <vt:lpstr>PowerPoint Presentation</vt:lpstr>
    </vt:vector>
  </TitlesOfParts>
  <Company>OASystems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Web Technologies</dc:title>
  <dc:creator>Faraz Ahmed</dc:creator>
  <cp:lastModifiedBy>Faraz Ahmed</cp:lastModifiedBy>
  <cp:revision>236</cp:revision>
  <dcterms:created xsi:type="dcterms:W3CDTF">2011-01-03T07:55:06Z</dcterms:created>
  <dcterms:modified xsi:type="dcterms:W3CDTF">2011-02-01T07:58:18Z</dcterms:modified>
</cp:coreProperties>
</file>